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4"/>
  </p:sldMasterIdLst>
  <p:notesMasterIdLst>
    <p:notesMasterId r:id="rId22"/>
  </p:notesMasterIdLst>
  <p:sldIdLst>
    <p:sldId id="299" r:id="rId5"/>
    <p:sldId id="363" r:id="rId6"/>
    <p:sldId id="365" r:id="rId7"/>
    <p:sldId id="366" r:id="rId8"/>
    <p:sldId id="367" r:id="rId9"/>
    <p:sldId id="370" r:id="rId10"/>
    <p:sldId id="381" r:id="rId11"/>
    <p:sldId id="371" r:id="rId12"/>
    <p:sldId id="372" r:id="rId13"/>
    <p:sldId id="374" r:id="rId14"/>
    <p:sldId id="377" r:id="rId15"/>
    <p:sldId id="375" r:id="rId16"/>
    <p:sldId id="378" r:id="rId17"/>
    <p:sldId id="379" r:id="rId18"/>
    <p:sldId id="383" r:id="rId19"/>
    <p:sldId id="384" r:id="rId20"/>
    <p:sldId id="373" r:id="rId21"/>
  </p:sldIdLst>
  <p:sldSz cx="9144000" cy="6858000" type="screen4x3"/>
  <p:notesSz cx="6769100" cy="9906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ital" initials="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סגנון ביניים 3 - הדגשה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72039" autoAdjust="0"/>
  </p:normalViewPr>
  <p:slideViewPr>
    <p:cSldViewPr>
      <p:cViewPr varScale="1">
        <p:scale>
          <a:sx n="65" d="100"/>
          <a:sy n="65" d="100"/>
        </p:scale>
        <p:origin x="-21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35824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68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1"/>
          <a:lstStyle>
            <a:lvl1pPr algn="l">
              <a:defRPr sz="1200"/>
            </a:lvl1pPr>
          </a:lstStyle>
          <a:p>
            <a:fld id="{D91D72E6-5966-4BD2-BBCE-0A8BB8E5B368}" type="datetimeFigureOut">
              <a:rPr lang="he-IL" smtClean="0"/>
              <a:t>ו'/ניסן/תשע"ח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35824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68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1" anchor="b"/>
          <a:lstStyle>
            <a:lvl1pPr algn="l">
              <a:defRPr sz="1200"/>
            </a:lvl1pPr>
          </a:lstStyle>
          <a:p>
            <a:fld id="{BA68DB40-C50E-4F86-9B15-079A54AA66A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799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739B5-567C-4F09-8954-D99114A91462}" type="slidenum">
              <a:rPr lang="he-IL" smtClean="0"/>
              <a:pPr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505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657">
              <a:defRPr/>
            </a:pP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3991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4820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baseline="0" dirty="0" smtClean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0571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31706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7565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baseline="0" dirty="0" smtClean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8DB40-C50E-4F86-9B15-079A54AA66A7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174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DA812-4963-4482-9361-D9C1C1ECF85B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008F9-FED2-4261-BA33-80E118FDA731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353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04BA9-830D-4DDE-BF1A-EAE8368822B7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A11B6-941C-48A4-98FE-4C94073364B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155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36CAB-728C-4899-BAAD-D4CABE16E81F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D893-00F7-4B8C-B6D6-7B0F25DCB4E3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257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62CE7-8B39-493C-BE35-0383C50338A3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7AC14-275E-4762-90AB-78E308D80276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994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593E2-1705-4446-903A-289B7DD3409B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ADEF-3E38-4FF9-A9FE-E9E94FBE46EC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883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EEF3-6D38-4348-B76C-8A151F7D28D1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60C69-E358-4323-A1E2-1ABAF0823ABF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47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4AB09-5A1C-48DF-BD53-CD865026FA5B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EBE7F-1B48-4418-8B27-3726C678600F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8775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A41E-3C8E-4BDB-BF3F-1141495B3D1D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C014E-15E1-4C44-B3AF-D5988CBCCD3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63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E0E5-354A-47E8-920F-D25F23D8C6D7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AAE0E-D836-4800-8007-93583B31130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044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1C957-474B-40AB-8E33-E2EF4404E7C9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1F59-0E78-4D24-A126-52FC6606E82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476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e-IL" noProof="0" smtClean="0"/>
              <a:t>לחץ על הסמל כדי להוסיף תמונה</a:t>
            </a:r>
            <a:endParaRPr lang="he-I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D464-0564-40E9-9C10-0842696A8294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5AAA6-B9E8-4CD4-B486-BCB97855571C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272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סגנון כותרת של תבנית בסיס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BABD19-D568-473E-8849-31101AB527C3}" type="datetimeFigureOut">
              <a:rPr lang="he-IL"/>
              <a:pPr>
                <a:defRPr/>
              </a:pPr>
              <a:t>ו'/ניסן/תשע"ח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FE667A-0F71-498F-8FF6-5400B15C001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ima.piamenta@economy.gov.i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il/url?sa=i&amp;rct=j&amp;q=industrial%20symbiosis&amp;source=images&amp;cd=&amp;docid=E1w699T84rke7M&amp;tbnid=FrEng9_-D47gQM:&amp;ved=0CAUQjRw&amp;url=http://www.undp.org.tr/Gozlem2.aspx?WebSayfaNo=2499&amp;ei=SaHwUbH_HISrPI6fgOAK&amp;psig=AFQjCNF5jNmSoA3OR5igI9Cawz5HHxeM-Q&amp;ust=137481082359485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sz="6000" dirty="0" smtClean="0">
                <a:latin typeface="David" panose="020E0502060401010101" pitchFamily="34" charset="-79"/>
                <a:cs typeface="David" panose="020E0502060401010101" pitchFamily="34" charset="-79"/>
              </a:rPr>
              <a:t>מכרז סימביוזה תעשייתית</a:t>
            </a:r>
            <a:endParaRPr lang="he-IL" sz="60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4" name="כותרת משנה 3"/>
          <p:cNvSpPr>
            <a:spLocks noGrp="1"/>
          </p:cNvSpPr>
          <p:nvPr>
            <p:ph type="subTitle" idx="1"/>
          </p:nvPr>
        </p:nvSpPr>
        <p:spPr>
          <a:xfrm>
            <a:off x="827584" y="4005064"/>
            <a:ext cx="7416824" cy="1752600"/>
          </a:xfrm>
        </p:spPr>
        <p:txBody>
          <a:bodyPr/>
          <a:lstStyle/>
          <a:p>
            <a:pPr rtl="0"/>
            <a:r>
              <a:rPr lang="he-IL" sz="240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כנס מציעים</a:t>
            </a:r>
          </a:p>
          <a:p>
            <a:pPr rtl="0"/>
            <a:r>
              <a:rPr lang="he-IL" sz="240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13.3.2018</a:t>
            </a:r>
          </a:p>
        </p:txBody>
      </p:sp>
    </p:spTree>
    <p:extLst>
      <p:ext uri="{BB962C8B-B14F-4D97-AF65-F5344CB8AC3E}">
        <p14:creationId xmlns:p14="http://schemas.microsoft.com/office/powerpoint/2010/main" val="22841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ניקוד האיכות (סעיף </a:t>
            </a:r>
            <a:r>
              <a:rPr lang="he-IL" dirty="0"/>
              <a:t>8</a:t>
            </a:r>
            <a:r>
              <a:rPr lang="he-IL" dirty="0" smtClean="0"/>
              <a:t>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דגשים לאיכות ההצעה – 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היקף וגיוון הניסיון המקצועי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יכולת לתת מענה למגוון רחב של פסולות ותוצרי לוואי</a:t>
            </a:r>
          </a:p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לצורך הוכחת איכות ההצעה יש למלא את נספח י"א (טבלת ניקוד האיכות)</a:t>
            </a:r>
          </a:p>
          <a:p>
            <a:r>
              <a:rPr lang="he-IL" sz="2400" b="1" dirty="0">
                <a:latin typeface="David" panose="020E0502060401010101" pitchFamily="34" charset="-79"/>
                <a:cs typeface="David" panose="020E0502060401010101" pitchFamily="34" charset="-79"/>
              </a:rPr>
              <a:t>סה"כ ניקוד איכות ההצעה – 50 נק</a:t>
            </a:r>
            <a:r>
              <a:rPr lang="he-IL" sz="24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'</a:t>
            </a:r>
            <a:endParaRPr lang="he-IL" sz="24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ראיון התרשמות (10 נק') – 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התרשמות מתכנית העבודה ומהכלי הטכנולוגי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התרשמות </a:t>
            </a:r>
            <a:r>
              <a:rPr lang="he-IL" sz="20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מהמציע</a:t>
            </a: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 וצוותו</a:t>
            </a:r>
            <a:endParaRPr lang="he-IL" sz="2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24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סה"כ ניקוד האיכות – 60 נק'</a:t>
            </a:r>
            <a:endParaRPr lang="he-IL" sz="24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0024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הצעת המחיר (סעיף </a:t>
            </a:r>
            <a:r>
              <a:rPr lang="he-IL" dirty="0"/>
              <a:t>8</a:t>
            </a:r>
            <a:r>
              <a:rPr lang="he-IL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/>
              <p:cNvSpPr>
                <a:spLocks noGrp="1"/>
              </p:cNvSpPr>
              <p:nvPr>
                <p:ph idx="1"/>
              </p:nvPr>
            </p:nvSpPr>
            <p:spPr>
              <a:xfrm>
                <a:off x="457403" y="1844824"/>
                <a:ext cx="8147451" cy="4048885"/>
              </a:xfrm>
            </p:spPr>
            <p:txBody>
              <a:bodyPr/>
              <a:lstStyle/>
              <a:p>
                <a:r>
                  <a:rPr lang="he-IL" sz="28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סה"כ ניקוד המחיר – 40 נק'</a:t>
                </a:r>
              </a:p>
              <a:p>
                <a:r>
                  <a:rPr lang="he-IL" sz="28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על המציע להגיש שתי הצעות מחיר – </a:t>
                </a:r>
              </a:p>
              <a:p>
                <a:pPr lvl="1"/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הצעת מחיר עבור שלב הפיילוט (50% מניקוד המחיר) </a:t>
                </a:r>
              </a:p>
              <a:p>
                <a:pPr lvl="1"/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הצעת מחיר עבור שלב ההפעלה הרחבה (50% מניקוד המחיר)</a:t>
                </a:r>
              </a:p>
              <a:p>
                <a:pPr lvl="2"/>
                <a:r>
                  <a:rPr lang="he-IL" sz="2000" dirty="0">
                    <a:latin typeface="David" panose="020E0502060401010101" pitchFamily="34" charset="-79"/>
                    <a:cs typeface="David" panose="020E0502060401010101" pitchFamily="34" charset="-79"/>
                  </a:rPr>
                  <a:t>יעד גיוס של 200 לקוחות בשנה (10%)</a:t>
                </a:r>
              </a:p>
              <a:p>
                <a:pPr lvl="2"/>
                <a:r>
                  <a:rPr lang="he-IL" sz="2000" dirty="0">
                    <a:latin typeface="David" panose="020E0502060401010101" pitchFamily="34" charset="-79"/>
                    <a:cs typeface="David" panose="020E0502060401010101" pitchFamily="34" charset="-79"/>
                  </a:rPr>
                  <a:t>יעד גיוס של 200-1,000 לקוחות בשנה (25%)</a:t>
                </a:r>
              </a:p>
              <a:p>
                <a:pPr lvl="2"/>
                <a:r>
                  <a:rPr lang="he-IL" sz="2000" dirty="0">
                    <a:latin typeface="David" panose="020E0502060401010101" pitchFamily="34" charset="-79"/>
                    <a:cs typeface="David" panose="020E0502060401010101" pitchFamily="34" charset="-79"/>
                  </a:rPr>
                  <a:t>יעד גיוס של 1,000-5,000 לקוחות בשנה (15</a:t>
                </a:r>
                <a:r>
                  <a:rPr lang="he-IL" sz="20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%)</a:t>
                </a:r>
              </a:p>
              <a:p>
                <a:r>
                  <a:rPr lang="he-IL" sz="28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נוסחת החישוב: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he-IL" sz="2400">
                              <a:latin typeface="David" panose="020E0502060401010101" pitchFamily="34" charset="-79"/>
                              <a:cs typeface="David" panose="020E0502060401010101" pitchFamily="34" charset="-79"/>
                            </a:rPr>
                            <m:t>הצעת המחיר המשוקללת הזולה ביותר </m:t>
                          </m:r>
                          <m:r>
                            <m:rPr>
                              <m:nor/>
                            </m:rPr>
                            <a:rPr lang="he-IL" sz="2400">
                              <a:latin typeface="David" panose="020E0502060401010101" pitchFamily="34" charset="-79"/>
                              <a:cs typeface="David" panose="020E0502060401010101" pitchFamily="34" charset="-79"/>
                            </a:rPr>
                            <m:t>× </m:t>
                          </m:r>
                          <m:r>
                            <m:rPr>
                              <m:nor/>
                            </m:rPr>
                            <a:rPr lang="he-IL" sz="2400">
                              <a:latin typeface="David" panose="020E0502060401010101" pitchFamily="34" charset="-79"/>
                              <a:cs typeface="David" panose="020E0502060401010101" pitchFamily="34" charset="-79"/>
                            </a:rPr>
                            <m:t>הניקוד באמת המידה</m:t>
                          </m:r>
                        </m:num>
                        <m:den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he-IL" sz="2400">
                                  <a:latin typeface="David" panose="020E0502060401010101" pitchFamily="34" charset="-79"/>
                                  <a:cs typeface="David" panose="020E0502060401010101" pitchFamily="34" charset="-79"/>
                                </a:rPr>
                                <m:t>הצעת המחיר המוצעת המשוקללת</m:t>
                              </m:r>
                            </m:e>
                            <m:e/>
                          </m:eqArr>
                        </m:den>
                      </m:f>
                    </m:oMath>
                  </m:oMathPara>
                </a14:m>
                <a:endParaRPr lang="he-IL" sz="2600" dirty="0" smtClean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endParaRPr lang="he-IL" sz="2600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pPr marL="0" indent="0">
                  <a:buNone/>
                </a:pPr>
                <a:endParaRPr lang="he-IL" sz="2800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pPr lvl="1"/>
                <a:endParaRPr lang="he-IL" sz="2400" dirty="0" smtClean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</p:txBody>
          </p:sp>
        </mc:Choice>
        <mc:Fallback xmlns="">
          <p:sp>
            <p:nvSpPr>
              <p:cNvPr id="3" name="מציין מיקום תוכן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403" y="1844824"/>
                <a:ext cx="8147451" cy="4048885"/>
              </a:xfrm>
              <a:blipFill>
                <a:blip r:embed="rId2"/>
                <a:stretch>
                  <a:fillRect t="-1807" r="-1496" b="-55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17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הצעת המחיר (סעיף </a:t>
            </a:r>
            <a:r>
              <a:rPr lang="he-IL" dirty="0"/>
              <a:t>8</a:t>
            </a:r>
            <a:r>
              <a:rPr lang="he-IL" dirty="0" smtClean="0"/>
              <a:t>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דוגמה לחישוב הצעת המחיר המשוקללת:</a:t>
            </a:r>
          </a:p>
          <a:p>
            <a:pPr marL="457200" lvl="1" indent="0">
              <a:buNone/>
            </a:pPr>
            <a:endParaRPr lang="he-IL" sz="22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he-IL" sz="26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948378"/>
              </p:ext>
            </p:extLst>
          </p:nvPr>
        </p:nvGraphicFramePr>
        <p:xfrm>
          <a:off x="1043608" y="2492896"/>
          <a:ext cx="7237537" cy="3312368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249925">
                  <a:extLst>
                    <a:ext uri="{9D8B030D-6E8A-4147-A177-3AD203B41FA5}">
                      <a16:colId xmlns:a16="http://schemas.microsoft.com/office/drawing/2014/main" xmlns="" val="1300471141"/>
                    </a:ext>
                  </a:extLst>
                </a:gridCol>
                <a:gridCol w="2568756">
                  <a:extLst>
                    <a:ext uri="{9D8B030D-6E8A-4147-A177-3AD203B41FA5}">
                      <a16:colId xmlns:a16="http://schemas.microsoft.com/office/drawing/2014/main" xmlns="" val="539883611"/>
                    </a:ext>
                  </a:extLst>
                </a:gridCol>
                <a:gridCol w="1418856">
                  <a:extLst>
                    <a:ext uri="{9D8B030D-6E8A-4147-A177-3AD203B41FA5}">
                      <a16:colId xmlns:a16="http://schemas.microsoft.com/office/drawing/2014/main" xmlns="" val="4220427791"/>
                    </a:ext>
                  </a:extLst>
                </a:gridCol>
              </a:tblGrid>
              <a:tr h="615192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800" b="1" u="none" strike="noStrike" dirty="0">
                          <a:effectLst/>
                        </a:rPr>
                        <a:t>שלב המכרז</a:t>
                      </a:r>
                      <a:endParaRPr lang="he-IL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800" b="1" u="none" strike="noStrike" dirty="0">
                          <a:effectLst/>
                        </a:rPr>
                        <a:t>הצעת המחיר (₪)</a:t>
                      </a:r>
                      <a:endParaRPr lang="he-IL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800" b="1" u="none" strike="noStrike" dirty="0">
                          <a:effectLst/>
                        </a:rPr>
                        <a:t>משקולת</a:t>
                      </a:r>
                      <a:endParaRPr lang="he-IL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2718456"/>
                  </a:ext>
                </a:extLst>
              </a:tr>
              <a:tr h="529227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פיילוט</a:t>
                      </a:r>
                      <a:endParaRPr lang="he-IL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750,000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88784975"/>
                  </a:ext>
                </a:extLst>
              </a:tr>
              <a:tr h="550718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הפעלה מלאה (חלופה א')</a:t>
                      </a:r>
                      <a:endParaRPr lang="he-IL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1,500,000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7972588"/>
                  </a:ext>
                </a:extLst>
              </a:tr>
              <a:tr h="529227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הפעלה מלאה (חלופה ב')</a:t>
                      </a:r>
                      <a:endParaRPr lang="he-IL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1,800,000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25%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44662770"/>
                  </a:ext>
                </a:extLst>
              </a:tr>
              <a:tr h="550718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הפעלה מלאה (חלופה ג')</a:t>
                      </a:r>
                      <a:endParaRPr lang="he-IL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2,200,000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4039280"/>
                  </a:ext>
                </a:extLst>
              </a:tr>
              <a:tr h="537286"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2400" b="1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הצעת המחיר המשוקללת</a:t>
                      </a:r>
                      <a:endParaRPr lang="he-IL" sz="2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b="1" u="none" strike="noStrike" dirty="0" smtClean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r>
                        <a:rPr lang="he-IL" sz="2400" b="1" u="none" strike="noStrike" dirty="0" smtClean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</a:t>
                      </a:r>
                      <a:r>
                        <a:rPr lang="en-US" sz="2400" b="1" u="none" strike="noStrike" dirty="0" smtClean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305</a:t>
                      </a:r>
                      <a:r>
                        <a:rPr lang="he-IL" sz="2400" b="1" u="none" strike="noStrike" dirty="0" smtClean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</a:t>
                      </a:r>
                      <a:r>
                        <a:rPr lang="en-US" sz="2400" b="1" u="none" strike="noStrike" dirty="0" smtClean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000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400" b="1" u="none" strike="noStrike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7718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81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87423" y="980728"/>
            <a:ext cx="8229600" cy="1143000"/>
          </a:xfrm>
        </p:spPr>
        <p:txBody>
          <a:bodyPr/>
          <a:lstStyle/>
          <a:p>
            <a:r>
              <a:rPr lang="he-IL" dirty="0" smtClean="0"/>
              <a:t>הצעת המחיר (סעיף </a:t>
            </a:r>
            <a:r>
              <a:rPr lang="he-IL" dirty="0"/>
              <a:t>8</a:t>
            </a:r>
            <a:r>
              <a:rPr lang="he-IL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/>
              <p:cNvSpPr>
                <a:spLocks noGrp="1"/>
              </p:cNvSpPr>
              <p:nvPr>
                <p:ph idx="1"/>
              </p:nvPr>
            </p:nvSpPr>
            <p:spPr>
              <a:xfrm>
                <a:off x="457403" y="1844824"/>
                <a:ext cx="8147451" cy="4048885"/>
              </a:xfrm>
            </p:spPr>
            <p:txBody>
              <a:bodyPr/>
              <a:lstStyle/>
              <a:p>
                <a:r>
                  <a:rPr lang="he-IL" sz="28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דוגמה לחישוב הניקוד בהצעת המחיר:</a:t>
                </a:r>
              </a:p>
              <a:p>
                <a:pPr lvl="1"/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הצעת המחיר המשוקללת – 1,500,000 ₪</a:t>
                </a:r>
              </a:p>
              <a:p>
                <a:pPr lvl="1"/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הצעת המחיר המשוקללת הזולה ביותר – 1,200,000 ₪</a:t>
                </a:r>
              </a:p>
              <a:p>
                <a:pPr lvl="1"/>
                <a:endParaRPr lang="he-IL" sz="2400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pPr lvl="1"/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ניקוד הצעת המחיר:</a:t>
                </a:r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200</m:t>
                        </m:r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000</m:t>
                        </m:r>
                        <m:r>
                          <m:rPr>
                            <m:nor/>
                          </m:rPr>
                          <a:rPr lang="he-IL" sz="240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× </m:t>
                        </m:r>
                        <m:r>
                          <m:rPr>
                            <m:nor/>
                          </m:rPr>
                          <a:rPr lang="he-IL" sz="2400" b="0" i="0" smtClean="0">
                            <a:latin typeface="David" panose="020E0502060401010101" pitchFamily="34" charset="-79"/>
                            <a:cs typeface="David" panose="020E0502060401010101" pitchFamily="34" charset="-79"/>
                          </a:rPr>
                          <m:t>40</m:t>
                        </m:r>
                      </m:num>
                      <m:den>
                        <m:eqArr>
                          <m:eqArr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he-IL" sz="2400" b="0" i="0" smtClean="0">
                                <a:latin typeface="David" panose="020E0502060401010101" pitchFamily="34" charset="-79"/>
                                <a:cs typeface="David" panose="020E0502060401010101" pitchFamily="34" charset="-79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he-IL" sz="2400" b="0" i="0" smtClean="0">
                                <a:latin typeface="David" panose="020E0502060401010101" pitchFamily="34" charset="-79"/>
                                <a:cs typeface="David" panose="020E0502060401010101" pitchFamily="34" charset="-79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he-IL" sz="2400" b="0" i="0" smtClean="0">
                                <a:latin typeface="David" panose="020E0502060401010101" pitchFamily="34" charset="-79"/>
                                <a:cs typeface="David" panose="020E0502060401010101" pitchFamily="34" charset="-79"/>
                              </a:rPr>
                              <m:t>500</m:t>
                            </m:r>
                            <m:r>
                              <m:rPr>
                                <m:nor/>
                              </m:rPr>
                              <a:rPr lang="he-IL" sz="2400" b="0" i="0" smtClean="0">
                                <a:latin typeface="David" panose="020E0502060401010101" pitchFamily="34" charset="-79"/>
                                <a:cs typeface="David" panose="020E0502060401010101" pitchFamily="34" charset="-79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he-IL" sz="2400" b="0" i="0" smtClean="0">
                                <a:latin typeface="David" panose="020E0502060401010101" pitchFamily="34" charset="-79"/>
                                <a:cs typeface="David" panose="020E0502060401010101" pitchFamily="34" charset="-79"/>
                              </a:rPr>
                              <m:t>000</m:t>
                            </m:r>
                          </m:e>
                          <m:e/>
                        </m:eqArr>
                      </m:den>
                    </m:f>
                  </m:oMath>
                </a14:m>
                <a:r>
                  <a:rPr lang="he-IL" sz="2400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  = 32 נק'</a:t>
                </a:r>
              </a:p>
              <a:p>
                <a:pPr marL="457200" lvl="1" indent="0">
                  <a:buNone/>
                </a:pPr>
                <a:endParaRPr lang="he-IL" sz="2200" dirty="0" smtClean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endParaRPr lang="he-IL" sz="2600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pPr marL="0" indent="0">
                  <a:buNone/>
                </a:pPr>
                <a:endParaRPr lang="he-IL" sz="2800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  <a:p>
                <a:pPr lvl="1"/>
                <a:endParaRPr lang="he-IL" sz="2400" dirty="0" smtClean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</p:txBody>
          </p:sp>
        </mc:Choice>
        <mc:Fallback xmlns="">
          <p:sp>
            <p:nvSpPr>
              <p:cNvPr id="3" name="מציין מיקום תוכן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403" y="1844824"/>
                <a:ext cx="8147451" cy="4048885"/>
              </a:xfrm>
              <a:blipFill>
                <a:blip r:embed="rId2"/>
                <a:stretch>
                  <a:fillRect t="-1807" r="-1496" b="-29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302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800" dirty="0">
                <a:latin typeface="David" panose="020E0502060401010101" pitchFamily="34" charset="-79"/>
                <a:cs typeface="David" panose="020E0502060401010101" pitchFamily="34" charset="-79"/>
              </a:rPr>
              <a:t>בתום תקופת הפיילוט המשרד רשאי להאריך את ההתקשרות עם אחד או יותר מהזוכים לשלב ההפעלה הרחבה</a:t>
            </a:r>
            <a:endParaRPr lang="en-US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בחירת המפעילים אשר ימשיכו לשלב ההפעלה הרחבה – 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איכות הפיילוט – 60 נק'</a:t>
            </a:r>
          </a:p>
          <a:p>
            <a:pPr lvl="2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לקוחות שגויסו (24 נק')</a:t>
            </a:r>
          </a:p>
          <a:p>
            <a:pPr lvl="2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עסקאות פוטנציאליות שזוהו (12 נק')</a:t>
            </a:r>
          </a:p>
          <a:p>
            <a:pPr lvl="2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עסקאות שנחתמו בפועל (12 נק')</a:t>
            </a:r>
          </a:p>
          <a:p>
            <a:pPr lvl="2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סקר שביעות רצון (12 נק')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 הצעת המחיר – 40 נק'</a:t>
            </a:r>
          </a:p>
          <a:p>
            <a:pPr marL="457200" lvl="1" indent="0">
              <a:buNone/>
            </a:pPr>
            <a:endParaRPr lang="he-IL" sz="24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 bwMode="auto">
          <a:xfrm>
            <a:off x="539552" y="98072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4572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9144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13716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18288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r>
              <a:rPr lang="he-IL" dirty="0" smtClean="0"/>
              <a:t>בחינת </a:t>
            </a:r>
            <a:r>
              <a:rPr lang="he-IL" dirty="0" err="1" smtClean="0"/>
              <a:t>הפיילוטים</a:t>
            </a:r>
            <a:r>
              <a:rPr lang="he-IL" dirty="0" smtClean="0"/>
              <a:t> ומעבר להפעלה רחבה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9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מטרת הפרויקט היא לייצר כמה שיותר פתרונות, לכמה שיותר פסולות, ולהביא לתועלת כלכלית וסביבתית מקסימלית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סה"כ התקציב לכלל </a:t>
            </a:r>
            <a:r>
              <a:rPr lang="he-IL" sz="28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הפיילוטים</a:t>
            </a:r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 הוא עד 5 </a:t>
            </a:r>
            <a:r>
              <a:rPr lang="he-IL" sz="28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מלש"ח</a:t>
            </a:r>
            <a:endParaRPr lang="he-IL" sz="28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אנו נמצאים כעת בשלב הראשון של המכרז – הפיילוט</a:t>
            </a:r>
            <a:endParaRPr lang="en-US" sz="28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יש למלא את כל הנספחים למכרז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בשאלות והבהרות יש להפנות אל גב' סימה פיאמנטה במייל: </a:t>
            </a:r>
          </a:p>
          <a:p>
            <a:pPr marL="0" indent="0">
              <a:buNone/>
            </a:pPr>
            <a:r>
              <a:rPr lang="en-US" sz="2400" dirty="0" smtClean="0">
                <a:latin typeface="David" panose="020E0502060401010101" pitchFamily="34" charset="-79"/>
                <a:cs typeface="David" panose="020E0502060401010101" pitchFamily="34" charset="-79"/>
                <a:hlinkClick r:id="rId2"/>
              </a:rPr>
              <a:t>sima.piamenta@economy.gov.il</a:t>
            </a:r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endParaRPr lang="he-IL" sz="24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 bwMode="auto">
          <a:xfrm>
            <a:off x="539552" y="98072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4572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9144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13716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18288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r>
              <a:rPr lang="he-IL" dirty="0" smtClean="0"/>
              <a:t>דגשים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26.3.2018 – מועד אחרון להגשת שאלות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23.4.2018 – פרסום השאלות והתשובות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14.5.2018 – מועד אחרון להגשת הצעות</a:t>
            </a:r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457200" lvl="1" indent="0">
              <a:buNone/>
            </a:pPr>
            <a:endParaRPr lang="he-IL" sz="24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sz="28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 bwMode="auto">
          <a:xfrm>
            <a:off x="539552" y="98072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4572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9144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13716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1828800" algn="ctr" rtl="1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r>
              <a:rPr lang="he-IL" dirty="0" smtClean="0"/>
              <a:t>לוחות זמנים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0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1396752"/>
          </a:xfrm>
        </p:spPr>
        <p:txBody>
          <a:bodyPr/>
          <a:lstStyle/>
          <a:p>
            <a:pPr marL="0" indent="0" algn="ctr">
              <a:buNone/>
            </a:pPr>
            <a:r>
              <a:rPr lang="he-IL" sz="72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תודה רבה</a:t>
            </a:r>
          </a:p>
          <a:p>
            <a:pPr marL="0" indent="0" algn="ctr">
              <a:buNone/>
            </a:pPr>
            <a:r>
              <a:rPr lang="he-IL" sz="7200" dirty="0" smtClean="0">
                <a:latin typeface="David" panose="020E0502060401010101" pitchFamily="34" charset="-79"/>
                <a:cs typeface="David" panose="020E0502060401010101" pitchFamily="34" charset="-79"/>
              </a:rPr>
              <a:t>ובהצלחה!</a:t>
            </a:r>
            <a:endParaRPr lang="en-US" sz="72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021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sz="2800" dirty="0" smtClean="0"/>
              <a:t>מהי סימביוזה תעשיית</a:t>
            </a:r>
          </a:p>
          <a:p>
            <a:r>
              <a:rPr lang="he-IL" sz="2800" dirty="0" smtClean="0"/>
              <a:t>השירותים הנדרשים במכרז</a:t>
            </a:r>
          </a:p>
          <a:p>
            <a:r>
              <a:rPr lang="he-IL" sz="2800" dirty="0" smtClean="0"/>
              <a:t>שלב הפיילוט</a:t>
            </a:r>
          </a:p>
          <a:p>
            <a:r>
              <a:rPr lang="he-IL" sz="2800" dirty="0" smtClean="0"/>
              <a:t>תנאי סף</a:t>
            </a:r>
          </a:p>
          <a:p>
            <a:r>
              <a:rPr lang="he-IL" sz="2800" dirty="0" smtClean="0"/>
              <a:t>ניקוד ההצעה</a:t>
            </a:r>
          </a:p>
          <a:p>
            <a:r>
              <a:rPr lang="he-IL" sz="2800" dirty="0" smtClean="0"/>
              <a:t>הצעת המחיר</a:t>
            </a:r>
          </a:p>
          <a:p>
            <a:r>
              <a:rPr lang="he-IL" sz="2800" dirty="0" smtClean="0"/>
              <a:t>בחינת </a:t>
            </a:r>
            <a:r>
              <a:rPr lang="he-IL" sz="2800" dirty="0" err="1" smtClean="0"/>
              <a:t>הפיילוטים</a:t>
            </a:r>
            <a:r>
              <a:rPr lang="he-IL" sz="2800" dirty="0" smtClean="0"/>
              <a:t> ומעבר להפעלה רחבה</a:t>
            </a:r>
          </a:p>
          <a:p>
            <a:r>
              <a:rPr lang="he-IL" sz="2800" dirty="0" smtClean="0"/>
              <a:t>דגשים</a:t>
            </a:r>
          </a:p>
          <a:p>
            <a:r>
              <a:rPr lang="he-IL" sz="2800" dirty="0" smtClean="0"/>
              <a:t>לוחות זמנים</a:t>
            </a:r>
          </a:p>
          <a:p>
            <a:endParaRPr lang="he-IL" sz="2800" dirty="0" smtClean="0"/>
          </a:p>
          <a:p>
            <a:endParaRPr lang="he-IL" sz="2800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0513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87624" y="260648"/>
            <a:ext cx="7630393" cy="576064"/>
          </a:xfrm>
        </p:spPr>
        <p:txBody>
          <a:bodyPr/>
          <a:lstStyle/>
          <a:p>
            <a:pPr marL="0" indent="0">
              <a:buClr>
                <a:srgbClr val="009900"/>
              </a:buClr>
              <a:buNone/>
            </a:pPr>
            <a:r>
              <a:rPr lang="he-IL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+mj-cs"/>
              </a:rPr>
              <a:t>סימביוזה בתעשייה</a:t>
            </a:r>
          </a:p>
        </p:txBody>
      </p:sp>
      <p:pic>
        <p:nvPicPr>
          <p:cNvPr id="35842" name="Picture 2" descr="http://www.undp.org.tr/DosyaDizin/1/Resim/Industrial_Symbiosis_may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881" y="1196752"/>
            <a:ext cx="8273591" cy="3960440"/>
          </a:xfrm>
          <a:prstGeom prst="rect">
            <a:avLst/>
          </a:prstGeom>
          <a:noFill/>
        </p:spPr>
      </p:pic>
      <p:sp>
        <p:nvSpPr>
          <p:cNvPr id="2" name="מלבן 1"/>
          <p:cNvSpPr/>
          <p:nvPr/>
        </p:nvSpPr>
        <p:spPr>
          <a:xfrm>
            <a:off x="395536" y="4012029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A network of diverse organizations</a:t>
            </a:r>
          </a:p>
          <a:p>
            <a:pPr algn="l" rtl="0"/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Creating and sharing knowledge </a:t>
            </a:r>
          </a:p>
          <a:p>
            <a:pPr algn="l" rtl="0"/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Mutually profitable transactions for: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Novel sourcing of required inputs 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Value-added destinations for non-product outputs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David" panose="020E0502060401010101" pitchFamily="34" charset="-79"/>
                <a:cs typeface="David" panose="020E0502060401010101" pitchFamily="34" charset="-79"/>
              </a:rPr>
              <a:t>Improved business and technical processes</a:t>
            </a:r>
            <a:endParaRPr lang="en-US" sz="4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 algn="l" rtl="0">
              <a:buNone/>
            </a:pPr>
            <a:r>
              <a:rPr lang="en-US" dirty="0">
                <a:latin typeface="David" panose="020E0502060401010101" pitchFamily="34" charset="-79"/>
                <a:cs typeface="David" panose="020E0502060401010101" pitchFamily="34" charset="-79"/>
              </a:rPr>
              <a:t>(Lombardi &amp; </a:t>
            </a:r>
            <a:r>
              <a:rPr lang="en-US" dirty="0" err="1">
                <a:latin typeface="David" panose="020E0502060401010101" pitchFamily="34" charset="-79"/>
                <a:cs typeface="David" panose="020E0502060401010101" pitchFamily="34" charset="-79"/>
              </a:rPr>
              <a:t>Laybourn</a:t>
            </a:r>
            <a:r>
              <a:rPr lang="en-US" dirty="0">
                <a:latin typeface="David" panose="020E0502060401010101" pitchFamily="34" charset="-79"/>
                <a:cs typeface="David" panose="020E0502060401010101" pitchFamily="34" charset="-79"/>
              </a:rPr>
              <a:t>, 2012)</a:t>
            </a:r>
            <a:endParaRPr lang="en-US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4711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1" t="23958" b="17448"/>
          <a:stretch/>
        </p:blipFill>
        <p:spPr bwMode="auto">
          <a:xfrm>
            <a:off x="695325" y="800100"/>
            <a:ext cx="8020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1" t="21419" r="1406" b="12565"/>
          <a:stretch/>
        </p:blipFill>
        <p:spPr bwMode="auto">
          <a:xfrm>
            <a:off x="781050" y="762000"/>
            <a:ext cx="7891463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11264"/>
            <a:ext cx="9143999" cy="193899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4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פארק </a:t>
            </a:r>
            <a:r>
              <a:rPr lang="he-IL" sz="4000" b="1" dirty="0">
                <a:latin typeface="David" panose="020E0502060401010101" pitchFamily="34" charset="-79"/>
                <a:cs typeface="David" panose="020E0502060401010101" pitchFamily="34" charset="-79"/>
              </a:rPr>
              <a:t>התעשייה </a:t>
            </a:r>
            <a:r>
              <a:rPr lang="he-IL" sz="4000" b="1" dirty="0" err="1">
                <a:latin typeface="David" panose="020E0502060401010101" pitchFamily="34" charset="-79"/>
                <a:cs typeface="David" panose="020E0502060401010101" pitchFamily="34" charset="-79"/>
              </a:rPr>
              <a:t>בקלנדבורג</a:t>
            </a:r>
            <a:r>
              <a:rPr lang="he-IL" sz="4000" b="1" dirty="0">
                <a:latin typeface="David" panose="020E0502060401010101" pitchFamily="34" charset="-79"/>
                <a:cs typeface="David" panose="020E0502060401010101" pitchFamily="34" charset="-79"/>
              </a:rPr>
              <a:t> (דנמרק</a:t>
            </a:r>
            <a:r>
              <a:rPr lang="he-IL" sz="4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) </a:t>
            </a:r>
          </a:p>
          <a:p>
            <a:endParaRPr lang="he-IL" sz="40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he-IL" sz="4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 </a:t>
            </a:r>
            <a:endParaRPr lang="he-IL" sz="40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/>
          </p:nvPr>
        </p:nvGraphicFramePr>
        <p:xfrm>
          <a:off x="2211720" y="794572"/>
          <a:ext cx="5030121" cy="580277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4728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57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61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פליטה\פסולת\משאב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חיסכון שנתי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 תהום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2.9 מיליון קוב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מים עיליים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 מיליון קוב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גופרית נוזלית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 אלף טון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ביומסה כללית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319 אלף קוב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רסק שמרים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42.5 אלף טון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</a:t>
                      </a:r>
                      <a:r>
                        <a:rPr lang="en-US" sz="2400" baseline="-250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64.460 אלף טון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SO</a:t>
                      </a:r>
                      <a:r>
                        <a:rPr lang="en-US" sz="2400" baseline="-250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53 טון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NO</a:t>
                      </a:r>
                      <a:r>
                        <a:rPr lang="en-US" sz="2400" baseline="-250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89 טון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 שפכים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200 אלף קוב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0965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גבס</a:t>
                      </a:r>
                      <a:endParaRPr lang="en-US" sz="200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170 אלף טון</a:t>
                      </a:r>
                      <a:endParaRPr lang="en-US" sz="2000" dirty="0">
                        <a:effectLst/>
                        <a:latin typeface="David" panose="020E0502060401010101" pitchFamily="34" charset="-79"/>
                        <a:ea typeface="Calibri"/>
                        <a:cs typeface="David" panose="020E0502060401010101" pitchFamily="34" charset="-79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96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08912" cy="5760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he-IL" sz="2800" b="1" dirty="0" smtClean="0"/>
              <a:t>דוגמאות נוספות מהעולם</a:t>
            </a:r>
            <a:endParaRPr lang="he-IL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43808" y="1916832"/>
            <a:ext cx="5518514" cy="43924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dirty="0" err="1" smtClean="0"/>
              <a:t>קוואסקי</a:t>
            </a:r>
            <a:r>
              <a:rPr lang="he-IL" dirty="0" smtClean="0"/>
              <a:t>, יפן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NISP</a:t>
            </a:r>
            <a:r>
              <a:rPr lang="he-IL" dirty="0" smtClean="0"/>
              <a:t>, בריטניה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U.S Materials Marketplace</a:t>
            </a:r>
            <a:endParaRPr lang="he-IL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KICOX</a:t>
            </a:r>
            <a:r>
              <a:rPr lang="he-IL" dirty="0" smtClean="0"/>
              <a:t>, דרום קוריאה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SITRA</a:t>
            </a:r>
            <a:r>
              <a:rPr lang="he-IL" dirty="0" smtClean="0"/>
              <a:t>, פינלנד</a:t>
            </a:r>
            <a:endParaRPr lang="he-IL" dirty="0"/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799078"/>
              </p:ext>
            </p:extLst>
          </p:nvPr>
        </p:nvGraphicFramePr>
        <p:xfrm>
          <a:off x="395536" y="1908023"/>
          <a:ext cx="8352928" cy="421502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658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94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0730">
                <a:tc gridSpan="2">
                  <a:txBody>
                    <a:bodyPr/>
                    <a:lstStyle/>
                    <a:p>
                      <a:pPr marL="45720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</a:rPr>
                        <a:t>חיסכון </a:t>
                      </a:r>
                      <a:r>
                        <a:rPr lang="he-IL" sz="2400" dirty="0" smtClean="0">
                          <a:effectLst/>
                        </a:rPr>
                        <a:t>שנתי ממוצע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7268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תועלת</a:t>
                      </a:r>
                      <a:r>
                        <a:rPr lang="he-IL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כלכלית ישירה (חסכון בעלויות + רווחים חדשים)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700</a:t>
                      </a:r>
                      <a:r>
                        <a:rPr lang="he-IL" sz="2000" baseline="0" dirty="0" smtClean="0">
                          <a:effectLst/>
                        </a:rPr>
                        <a:t>,000,000 </a:t>
                      </a:r>
                      <a:r>
                        <a:rPr lang="he-IL" sz="2000" dirty="0" smtClean="0">
                          <a:effectLst/>
                        </a:rPr>
                        <a:t>דולר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956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מניעת פליטות של פחמן דו חמצני (</a:t>
                      </a:r>
                      <a:r>
                        <a:rPr lang="en-US" sz="2000" dirty="0" smtClean="0">
                          <a:effectLst/>
                        </a:rPr>
                        <a:t>CO</a:t>
                      </a:r>
                      <a:r>
                        <a:rPr lang="en-US" sz="2000" baseline="-25000" dirty="0" smtClean="0">
                          <a:effectLst/>
                        </a:rPr>
                        <a:t>2</a:t>
                      </a:r>
                      <a:r>
                        <a:rPr lang="he-IL" sz="2000" dirty="0" smtClean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(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8.2 </a:t>
                      </a:r>
                      <a:r>
                        <a:rPr lang="he-IL" sz="2000" dirty="0">
                          <a:effectLst/>
                        </a:rPr>
                        <a:t>מיליון טונות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7268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חיסכון בשימוש במים בתעשייה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14.6 מיליון </a:t>
                      </a:r>
                      <a:r>
                        <a:rPr lang="he-IL" sz="2000" dirty="0">
                          <a:effectLst/>
                        </a:rPr>
                        <a:t>טונות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14537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העברה של פסולת שהייתה מיועדת למזבלה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9.4 מיליון </a:t>
                      </a:r>
                      <a:r>
                        <a:rPr lang="he-IL" sz="2000" dirty="0">
                          <a:effectLst/>
                        </a:rPr>
                        <a:t>טונות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7268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העברה של פסולת מסוכנת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400,000 </a:t>
                      </a:r>
                      <a:r>
                        <a:rPr lang="he-IL" sz="2000" dirty="0">
                          <a:effectLst/>
                        </a:rPr>
                        <a:t>טונות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7268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חיסכון בחומרי גלם בתעשייה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</a:rPr>
                        <a:t>15 מיליון </a:t>
                      </a:r>
                      <a:r>
                        <a:rPr lang="he-IL" sz="2000" dirty="0">
                          <a:effectLst/>
                        </a:rPr>
                        <a:t>טונות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77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השירותים הנדרשים (סעיף 4)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916832"/>
            <a:ext cx="8147451" cy="4048885"/>
          </a:xfrm>
        </p:spPr>
        <p:txBody>
          <a:bodyPr/>
          <a:lstStyle/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גיוס גופים (תעשייה, עסקים, עיריות וכו') ואיסוף מידע מקיף לגבי הפסולות ותוצרי הלוואי שלהם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עיבוד המידע שנצבר באמצעות כלי טכנולוגי – מאגר מידע חכם, פלטפורמת שיתוף מידע, </a:t>
            </a:r>
            <a:r>
              <a:rPr lang="en-US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B</a:t>
            </a:r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2</a:t>
            </a:r>
            <a:r>
              <a:rPr lang="en-US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B</a:t>
            </a:r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 וכו'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זיהוי פוטנציאל לעסקאות בין יצרני פסולות ותוצרי לוואי לבין צרכנים פוטנציאליים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פוטנציאל לתועלת כלכלית וסביבתית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הפסולת היא חלק מהותי בעסקה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שימוש חדשני עבור הפסולת</a:t>
            </a:r>
          </a:p>
          <a:p>
            <a:endParaRPr lang="en-US" sz="28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530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השירותים הנדרשים (סעיף 4)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916832"/>
            <a:ext cx="8147451" cy="4048885"/>
          </a:xfrm>
        </p:spPr>
        <p:txBody>
          <a:bodyPr/>
          <a:lstStyle/>
          <a:p>
            <a:r>
              <a:rPr lang="he-IL" sz="2800" dirty="0">
                <a:latin typeface="David" panose="020E0502060401010101" pitchFamily="34" charset="-79"/>
                <a:cs typeface="David" panose="020E0502060401010101" pitchFamily="34" charset="-79"/>
              </a:rPr>
              <a:t>ליווי מקצועי לגופים המשתתפים לאורך כל התהליך עד שלב חתימת העסקה בפועל</a:t>
            </a:r>
          </a:p>
          <a:p>
            <a:r>
              <a:rPr lang="he-IL" sz="2800" dirty="0">
                <a:latin typeface="David" panose="020E0502060401010101" pitchFamily="34" charset="-79"/>
                <a:cs typeface="David" panose="020E0502060401010101" pitchFamily="34" charset="-79"/>
              </a:rPr>
              <a:t>שלב הפיילוט – עד 5 זוכים אשר יפעלו במקביל במשך שנה, באזורים גיאוגרפיים שונים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בתום תקופת הפיילוט המשרד רשאי להאריך את ההתקשרות עם אחד או יותר מהזוכים לשלב ההפעלה הרחבה</a:t>
            </a:r>
            <a:endParaRPr lang="en-US" sz="28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4326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תנאי הסף (סעיף 7)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916832"/>
            <a:ext cx="8147451" cy="4048885"/>
          </a:xfrm>
        </p:spPr>
        <p:txBody>
          <a:bodyPr/>
          <a:lstStyle/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צורת התאגדות – תאגיד/ עוסק מורשה/ עוסק פטור/ שותפות בלתי רשומה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ערבות הצעה – 25,000 ₪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כישורי המציע – 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יצרן/בעל רישיון להשתמש בכלי הטכנולוגי. עבור מוצר קוד פתוח – עומד בדרישות רישיון הקוד הפתוח</a:t>
            </a:r>
          </a:p>
          <a:p>
            <a:pPr lvl="1"/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לפחות 20 שעות עבודה בהפעלת הכלי הטכנולוגי (ניתן להוכיח באמצעות קבלן משנה)</a:t>
            </a:r>
          </a:p>
          <a:p>
            <a:r>
              <a:rPr lang="he-IL" sz="28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התחייבות להעמיד כוח אדם</a:t>
            </a:r>
            <a:endParaRPr lang="en-US" sz="28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5747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403" y="980728"/>
            <a:ext cx="8229600" cy="1143000"/>
          </a:xfrm>
        </p:spPr>
        <p:txBody>
          <a:bodyPr/>
          <a:lstStyle/>
          <a:p>
            <a:r>
              <a:rPr lang="he-IL" dirty="0" smtClean="0"/>
              <a:t>ניקוד האיכות (סעיף </a:t>
            </a:r>
            <a:r>
              <a:rPr lang="he-IL" dirty="0"/>
              <a:t>8</a:t>
            </a:r>
            <a:r>
              <a:rPr lang="he-IL" dirty="0" smtClean="0"/>
              <a:t>)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403" y="1844824"/>
            <a:ext cx="8147451" cy="4048885"/>
          </a:xfrm>
        </p:spPr>
        <p:txBody>
          <a:bodyPr/>
          <a:lstStyle/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ניסיון המציע וצוותו (18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ניסיון בתחומים רלוונטיים (11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ניסיון מעשי בקידום סימביוזה תעשייתית (7 נק')</a:t>
            </a:r>
          </a:p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הכלי הטכנולוגי (15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רמת בשלות (3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גנריות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(3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יעילות מוכחת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(3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שימוש בקוד פתוח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(3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רמת החשיבות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(3 נק</a:t>
            </a: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')</a:t>
            </a:r>
          </a:p>
          <a:p>
            <a:r>
              <a:rPr lang="he-IL" sz="24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איכות תכנית העבודה (17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איכות התכנית לשלב הפיילוט (11 נק')</a:t>
            </a:r>
          </a:p>
          <a:p>
            <a:pPr lvl="1"/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יכולת הרחבה (6 נק')</a:t>
            </a:r>
            <a:endParaRPr lang="he-IL" sz="2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lvl="1"/>
            <a:endParaRPr lang="he-IL" sz="24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09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מרכז ידע - מצגת לכנס כימיה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898813B4625E5A4D90FCAF16C1698CE4" ma:contentTypeVersion="1" ma:contentTypeDescription="צור מסמך חדש." ma:contentTypeScope="" ma:versionID="807a18715b6cd75c3b54d69b79f2cd9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bbedac92dacbe177883a5d97c94877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מתזמן תאריך התחלה" ma:description="" ma:internalName="PublishingStartDate">
      <xsd:simpleType>
        <xsd:restriction base="dms:Unknown"/>
      </xsd:simpleType>
    </xsd:element>
    <xsd:element name="PublishingExpirationDate" ma:index="9" nillable="true" ma:displayName="מתזמן תאריך סיום" ma:description="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 ma:readOnly="true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CB0F36-F0B1-4B5B-9FFA-AC9B7E9D53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4EFDA2D-3408-4E9E-BA61-9819BCFC1D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2AB1B3-1F1C-49BF-B7D9-4130586FB894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5169</TotalTime>
  <Words>873</Words>
  <Application>Microsoft Office PowerPoint</Application>
  <PresentationFormat>‫הצגה על המסך (4:3)</PresentationFormat>
  <Paragraphs>179</Paragraphs>
  <Slides>17</Slides>
  <Notes>7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17</vt:i4>
      </vt:variant>
    </vt:vector>
  </HeadingPairs>
  <TitlesOfParts>
    <vt:vector size="18" baseType="lpstr">
      <vt:lpstr>מרכז ידע - מצגת לכנס כימיה</vt:lpstr>
      <vt:lpstr>מכרז סימביוזה תעשייתית</vt:lpstr>
      <vt:lpstr>מצגת של PowerPoint</vt:lpstr>
      <vt:lpstr>מצגת של PowerPoint</vt:lpstr>
      <vt:lpstr>מצגת של PowerPoint</vt:lpstr>
      <vt:lpstr>דוגמאות נוספות מהעולם</vt:lpstr>
      <vt:lpstr>השירותים הנדרשים (סעיף 4)</vt:lpstr>
      <vt:lpstr>השירותים הנדרשים (סעיף 4)</vt:lpstr>
      <vt:lpstr>תנאי הסף (סעיף 7)</vt:lpstr>
      <vt:lpstr>ניקוד האיכות (סעיף 8)</vt:lpstr>
      <vt:lpstr>ניקוד האיכות (סעיף 8)</vt:lpstr>
      <vt:lpstr>הצעת המחיר (סעיף 8)</vt:lpstr>
      <vt:lpstr>הצעת המחיר (סעיף 8)</vt:lpstr>
      <vt:lpstr>הצעת המחיר (סעיף 8)</vt:lpstr>
      <vt:lpstr>מצגת של PowerPoint</vt:lpstr>
      <vt:lpstr>מצגת של PowerPoint</vt:lpstr>
      <vt:lpstr>מצגת של PowerPoint</vt:lpstr>
      <vt:lpstr>מצגת של PowerPoint</vt:lpstr>
    </vt:vector>
  </TitlesOfParts>
  <Company>Ministry Of Economy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Ministry Of Economy</dc:creator>
  <cp:lastModifiedBy>סימה פיאמנטה</cp:lastModifiedBy>
  <cp:revision>198</cp:revision>
  <cp:lastPrinted>2018-03-22T07:44:41Z</cp:lastPrinted>
  <dcterms:created xsi:type="dcterms:W3CDTF">2017-04-18T07:49:11Z</dcterms:created>
  <dcterms:modified xsi:type="dcterms:W3CDTF">2018-03-22T07:49:59Z</dcterms:modified>
</cp:coreProperties>
</file>